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  <p:sldMasterId id="2147483733" r:id="rId2"/>
  </p:sldMasterIdLst>
  <p:notesMasterIdLst>
    <p:notesMasterId r:id="rId50"/>
  </p:notesMasterIdLst>
  <p:sldIdLst>
    <p:sldId id="308" r:id="rId3"/>
    <p:sldId id="410" r:id="rId4"/>
    <p:sldId id="411" r:id="rId5"/>
    <p:sldId id="412" r:id="rId6"/>
    <p:sldId id="413" r:id="rId7"/>
    <p:sldId id="414" r:id="rId8"/>
    <p:sldId id="415" r:id="rId9"/>
    <p:sldId id="416" r:id="rId10"/>
    <p:sldId id="417" r:id="rId11"/>
    <p:sldId id="418" r:id="rId12"/>
    <p:sldId id="419" r:id="rId13"/>
    <p:sldId id="420" r:id="rId14"/>
    <p:sldId id="421" r:id="rId15"/>
    <p:sldId id="422" r:id="rId16"/>
    <p:sldId id="423" r:id="rId17"/>
    <p:sldId id="424" r:id="rId18"/>
    <p:sldId id="425" r:id="rId19"/>
    <p:sldId id="426" r:id="rId20"/>
    <p:sldId id="429" r:id="rId21"/>
    <p:sldId id="431" r:id="rId22"/>
    <p:sldId id="430" r:id="rId23"/>
    <p:sldId id="427" r:id="rId24"/>
    <p:sldId id="428" r:id="rId25"/>
    <p:sldId id="432" r:id="rId26"/>
    <p:sldId id="433" r:id="rId27"/>
    <p:sldId id="434" r:id="rId28"/>
    <p:sldId id="435" r:id="rId29"/>
    <p:sldId id="436" r:id="rId30"/>
    <p:sldId id="437" r:id="rId31"/>
    <p:sldId id="438" r:id="rId32"/>
    <p:sldId id="439" r:id="rId33"/>
    <p:sldId id="440" r:id="rId34"/>
    <p:sldId id="441" r:id="rId35"/>
    <p:sldId id="442" r:id="rId36"/>
    <p:sldId id="443" r:id="rId37"/>
    <p:sldId id="444" r:id="rId38"/>
    <p:sldId id="445" r:id="rId39"/>
    <p:sldId id="446" r:id="rId40"/>
    <p:sldId id="448" r:id="rId41"/>
    <p:sldId id="447" r:id="rId42"/>
    <p:sldId id="449" r:id="rId43"/>
    <p:sldId id="450" r:id="rId44"/>
    <p:sldId id="451" r:id="rId45"/>
    <p:sldId id="452" r:id="rId46"/>
    <p:sldId id="453" r:id="rId47"/>
    <p:sldId id="454" r:id="rId48"/>
    <p:sldId id="455" r:id="rId49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44" autoAdjust="0"/>
    <p:restoredTop sz="94660"/>
  </p:normalViewPr>
  <p:slideViewPr>
    <p:cSldViewPr>
      <p:cViewPr varScale="1">
        <p:scale>
          <a:sx n="70" d="100"/>
          <a:sy n="70" d="100"/>
        </p:scale>
        <p:origin x="522" y="6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B64B8885-AA6A-4D91-849E-DBEBB60E17F5}" type="datetimeFigureOut">
              <a:rPr lang="zh-CN" altLang="en-US"/>
              <a:pPr>
                <a:defRPr/>
              </a:pPr>
              <a:t>2018/3/19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D5A99F9A-8CF3-4204-8B0D-1C6733628B9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9565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429095" y="2852936"/>
            <a:ext cx="11421035" cy="78742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49675" y="38258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409825" y="1774825"/>
            <a:ext cx="7405688" cy="294481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itchFamily="49" charset="-122"/>
                <a:ea typeface="隶书" pitchFamily="49" charset="-122"/>
                <a:cs typeface="+mj-cs"/>
              </a:rPr>
              <a:t>谢 谢</a:t>
            </a:r>
          </a:p>
        </p:txBody>
      </p:sp>
      <p:sp>
        <p:nvSpPr>
          <p:cNvPr id="5" name="矩形 2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B94CEB3C-4C57-4E6A-8AB5-4120D58B820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2587408" y="2690694"/>
            <a:ext cx="11421035" cy="787428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4294967295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与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2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9"/>
          <p:cNvSpPr/>
          <p:nvPr/>
        </p:nvSpPr>
        <p:spPr>
          <a:xfrm>
            <a:off x="5824538" y="2065338"/>
            <a:ext cx="1603375" cy="106838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下箭头 20"/>
          <p:cNvSpPr/>
          <p:nvPr/>
        </p:nvSpPr>
        <p:spPr>
          <a:xfrm>
            <a:off x="8094663" y="3800475"/>
            <a:ext cx="533400" cy="106203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圆角矩形标注 21"/>
          <p:cNvSpPr/>
          <p:nvPr/>
        </p:nvSpPr>
        <p:spPr>
          <a:xfrm>
            <a:off x="3105150" y="2733675"/>
            <a:ext cx="1333500" cy="938213"/>
          </a:xfrm>
          <a:prstGeom prst="wedgeRoundRectCallout">
            <a:avLst>
              <a:gd name="adj1" fmla="val -26547"/>
              <a:gd name="adj2" fmla="val -65449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6" name="肘形连接符 22"/>
          <p:cNvCxnSpPr/>
          <p:nvPr/>
        </p:nvCxnSpPr>
        <p:spPr>
          <a:xfrm rot="16200000" flipH="1">
            <a:off x="2914650" y="4157663"/>
            <a:ext cx="895350" cy="514350"/>
          </a:xfrm>
          <a:prstGeom prst="bentConnector3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菱形 23"/>
          <p:cNvSpPr/>
          <p:nvPr/>
        </p:nvSpPr>
        <p:spPr>
          <a:xfrm>
            <a:off x="4194175" y="4649788"/>
            <a:ext cx="1271588" cy="1273175"/>
          </a:xfrm>
          <a:prstGeom prst="diamond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六边形 24"/>
          <p:cNvSpPr/>
          <p:nvPr/>
        </p:nvSpPr>
        <p:spPr>
          <a:xfrm>
            <a:off x="5497513" y="3587750"/>
            <a:ext cx="1087437" cy="938213"/>
          </a:xfrm>
          <a:prstGeom prst="hexag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9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2A15FC12-98BE-4FC9-BC06-44DD85287E3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/>
                <a:ea typeface="微软雅黑" pitchFamily="34" charset="-122"/>
              </a:rPr>
              <a:t>提示与注意内容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444239" y="1952625"/>
            <a:ext cx="10366049" cy="443108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Tx/>
              <a:buNone/>
              <a:defRPr sz="2800" b="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与目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itchFamily="2" charset="2"/>
              <a:buChar char="u"/>
              <a:defRPr sz="3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25375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aseline="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10"/>
          <p:cNvGraphicFramePr>
            <a:graphicFrameLocks noGrp="1"/>
          </p:cNvGraphicFramePr>
          <p:nvPr/>
        </p:nvGraphicFramePr>
        <p:xfrm>
          <a:off x="1549400" y="1765300"/>
          <a:ext cx="9040813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8225" y="44481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376488" y="1296988"/>
            <a:ext cx="7404100" cy="294481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1"/>
          <p:cNvSpPr>
            <a:spLocks noGrp="1"/>
          </p:cNvSpPr>
          <p:nvPr>
            <p:ph type="title" idx="4294967295"/>
          </p:nvPr>
        </p:nvSpPr>
        <p:spPr>
          <a:xfrm>
            <a:off x="1250013" y="289776"/>
            <a:ext cx="3844887" cy="8226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标题 1"/>
          <p:cNvSpPr>
            <a:spLocks noGrp="1"/>
          </p:cNvSpPr>
          <p:nvPr>
            <p:ph type="title" idx="4294967295"/>
          </p:nvPr>
        </p:nvSpPr>
        <p:spPr>
          <a:xfrm>
            <a:off x="1002535" y="423777"/>
            <a:ext cx="439573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1"/>
          <p:cNvSpPr>
            <a:spLocks noGrp="1"/>
          </p:cNvSpPr>
          <p:nvPr>
            <p:ph type="title" idx="4294967295"/>
          </p:nvPr>
        </p:nvSpPr>
        <p:spPr>
          <a:xfrm>
            <a:off x="1098537" y="30376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1F3AFC6F-E50E-4745-B67D-C4B397924D0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/>
                <a:ea typeface="微软雅黑" pitchFamily="34" charset="-122"/>
              </a:rPr>
              <a:t>提示与注意内容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023781" y="335082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10"/>
          <p:cNvGraphicFramePr>
            <a:graphicFrameLocks noGrp="1"/>
          </p:cNvGraphicFramePr>
          <p:nvPr/>
        </p:nvGraphicFramePr>
        <p:xfrm>
          <a:off x="1549400" y="1765300"/>
          <a:ext cx="9040813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29957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cxnSp>
        <p:nvCxnSpPr>
          <p:cNvPr id="5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268453" y="404373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6.jpe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4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ransition spd="med">
    <p:fade/>
  </p:transition>
  <p:hf sldNum="0" hdr="0" ftr="0" dt="0"/>
  <p:txStyles>
    <p:titleStyle>
      <a:lvl1pPr algn="l" defTabSz="457200" rtl="0" fontAlgn="base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defTabSz="457200" rtl="0" fontAlgn="base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2pPr>
      <a:lvl3pPr algn="l" defTabSz="457200" rtl="0" fontAlgn="base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3pPr>
      <a:lvl4pPr algn="l" defTabSz="457200" rtl="0" fontAlgn="base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4pPr>
      <a:lvl5pPr algn="l" defTabSz="457200" rtl="0" fontAlgn="base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1pPr>
      <a:lvl2pPr marL="742950" indent="-28575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2pPr>
      <a:lvl3pPr marL="1143000" indent="-22860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3pPr>
      <a:lvl4pPr marL="1600200" indent="-22860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4pPr>
      <a:lvl5pPr marL="2057400" indent="-22860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4579938"/>
          </a:xfrm>
          <a:prstGeom prst="rect">
            <a:avLst/>
          </a:prstGeom>
          <a:solidFill>
            <a:schemeClr val="bg1">
              <a:lumMod val="95000"/>
              <a:lumOff val="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54" r:id="rId8"/>
    <p:sldLayoutId id="2147483773" r:id="rId9"/>
    <p:sldLayoutId id="2147483774" r:id="rId10"/>
  </p:sldLayoutIdLst>
  <p:transition spd="med">
    <p:fade/>
  </p:transition>
  <p:hf sldNum="0" hdr="0" ftr="0" dt="0"/>
  <p:txStyles>
    <p:titleStyle>
      <a:lvl1pPr algn="l" defTabSz="457200" rtl="0" fontAlgn="base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defTabSz="457200" rtl="0" fontAlgn="base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2pPr>
      <a:lvl3pPr algn="l" defTabSz="457200" rtl="0" fontAlgn="base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3pPr>
      <a:lvl4pPr algn="l" defTabSz="457200" rtl="0" fontAlgn="base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4pPr>
      <a:lvl5pPr algn="l" defTabSz="457200" rtl="0" fontAlgn="base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itchFamily="34" charset="-122"/>
          <a:ea typeface="微软雅黑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1pPr>
      <a:lvl2pPr marL="742950" indent="-28575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2pPr>
      <a:lvl3pPr marL="1143000" indent="-22860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3pPr>
      <a:lvl4pPr marL="1600200" indent="-22860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4pPr>
      <a:lvl5pPr marL="2057400" indent="-228600" algn="l" defTabSz="457200" rtl="0" fontAlgn="base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副标题 4"/>
          <p:cNvSpPr>
            <a:spLocks noGrp="1"/>
          </p:cNvSpPr>
          <p:nvPr>
            <p:ph type="subTitle" idx="4294967295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标题 3"/>
          <p:cNvSpPr txBox="1">
            <a:spLocks/>
          </p:cNvSpPr>
          <p:nvPr/>
        </p:nvSpPr>
        <p:spPr>
          <a:xfrm>
            <a:off x="1774825" y="2781300"/>
            <a:ext cx="8496300" cy="787400"/>
          </a:xfrm>
          <a:prstGeom prst="rect">
            <a:avLst/>
          </a:prstGeom>
        </p:spPr>
        <p:txBody>
          <a:bodyPr/>
          <a:lstStyle/>
          <a:p>
            <a:pPr algn="ctr" defTabSz="457200" fontAlgn="auto">
              <a:spcAft>
                <a:spcPts val="0"/>
              </a:spcAft>
              <a:defRPr/>
            </a:pPr>
            <a:r>
              <a:rPr lang="en-US" altLang="zh-CN" sz="4200" b="1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+mj-cs"/>
              </a:rPr>
              <a:t>ES6</a:t>
            </a:r>
            <a:endParaRPr lang="zh-CN" altLang="en-US" sz="4200" b="1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eaLnBrk="1" hangingPunct="1">
              <a:buClr>
                <a:srgbClr val="F50A64"/>
              </a:buClr>
            </a:pPr>
            <a:r>
              <a:rPr lang="en-US" altLang="zh-CN" dirty="0"/>
              <a:t>// 1 </a:t>
            </a:r>
            <a:r>
              <a:rPr lang="zh-CN" altLang="en-US" dirty="0"/>
              <a:t>数组的解构</a:t>
            </a:r>
            <a:r>
              <a:rPr lang="zh-CN" altLang="en-US" dirty="0" smtClean="0"/>
              <a:t>赋值</a:t>
            </a:r>
            <a:endParaRPr lang="zh-CN" altLang="en-US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dirty="0"/>
              <a:t>// let [a, [[b], c]] = [1, [[2], 3</a:t>
            </a:r>
            <a:r>
              <a:rPr lang="en-US" altLang="zh-CN" dirty="0" smtClean="0"/>
              <a:t>]];</a:t>
            </a: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dirty="0"/>
              <a:t>// console.log(a, b, c);  // 1, 2, </a:t>
            </a:r>
            <a:r>
              <a:rPr lang="en-US" altLang="zh-CN" dirty="0" smtClean="0"/>
              <a:t>3</a:t>
            </a:r>
          </a:p>
          <a:p>
            <a:pPr marL="0" lvl="1" eaLnBrk="1" hangingPunct="1">
              <a:buClr>
                <a:srgbClr val="F50A64"/>
              </a:buClr>
            </a:pP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dirty="0"/>
              <a:t>// let [, , c] = [1, 2, 3</a:t>
            </a:r>
            <a:r>
              <a:rPr lang="en-US" altLang="zh-CN" dirty="0" smtClean="0"/>
              <a:t>];</a:t>
            </a: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dirty="0"/>
              <a:t>// console.log(c); // </a:t>
            </a:r>
            <a:r>
              <a:rPr lang="en-US" altLang="zh-CN" dirty="0" smtClean="0"/>
              <a:t>3</a:t>
            </a:r>
          </a:p>
          <a:p>
            <a:pPr marL="0" lvl="1" eaLnBrk="1" hangingPunct="1">
              <a:buClr>
                <a:srgbClr val="F50A64"/>
              </a:buClr>
            </a:pP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dirty="0"/>
              <a:t>// let [x] = </a:t>
            </a:r>
            <a:r>
              <a:rPr lang="en-US" altLang="zh-CN" dirty="0" smtClean="0"/>
              <a:t>[];</a:t>
            </a: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dirty="0"/>
              <a:t>// console.log(x);  // let x; </a:t>
            </a:r>
            <a:r>
              <a:rPr lang="en-US" altLang="zh-CN" dirty="0" smtClean="0"/>
              <a:t>undefined</a:t>
            </a:r>
          </a:p>
          <a:p>
            <a:pPr marL="0" lvl="1" eaLnBrk="1" hangingPunct="1">
              <a:buClr>
                <a:srgbClr val="F50A64"/>
              </a:buClr>
            </a:pPr>
            <a:endParaRPr lang="en-US" altLang="zh-CN" b="0" dirty="0"/>
          </a:p>
          <a:p>
            <a:pPr marL="0" lvl="1" eaLnBrk="1" hangingPunct="1">
              <a:buClr>
                <a:srgbClr val="F50A64"/>
              </a:buClr>
            </a:pPr>
            <a:r>
              <a:rPr lang="es-ES" altLang="zh-CN" dirty="0"/>
              <a:t>// let [y = 1] = [];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s-ES" altLang="zh-CN" dirty="0"/>
              <a:t>// 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s-ES" altLang="zh-CN" dirty="0"/>
              <a:t>// console.log(y); // 1</a:t>
            </a:r>
            <a:endParaRPr lang="zh-CN" altLang="en-US" dirty="0"/>
          </a:p>
          <a:p>
            <a:pPr marL="0" lvl="1" eaLnBrk="1" hangingPunct="1">
              <a:buClr>
                <a:srgbClr val="F50A64"/>
              </a:buClr>
            </a:pPr>
            <a:endParaRPr lang="zh-CN" altLang="en-US" b="0" dirty="0"/>
          </a:p>
          <a:p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71720587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b="0" dirty="0"/>
              <a:t>// 2 </a:t>
            </a:r>
            <a:r>
              <a:rPr lang="zh-CN" altLang="en-US" b="0" dirty="0"/>
              <a:t>对象的解构赋值</a:t>
            </a:r>
          </a:p>
          <a:p>
            <a:r>
              <a:rPr lang="en-US" altLang="zh-CN" b="0" dirty="0"/>
              <a:t>// let {a, b} = {b: '</a:t>
            </a:r>
            <a:r>
              <a:rPr lang="en-US" altLang="zh-CN" b="0" dirty="0" err="1"/>
              <a:t>bbb</a:t>
            </a:r>
            <a:r>
              <a:rPr lang="en-US" altLang="zh-CN" b="0" dirty="0"/>
              <a:t>', a: '</a:t>
            </a:r>
            <a:r>
              <a:rPr lang="en-US" altLang="zh-CN" b="0" dirty="0" err="1"/>
              <a:t>aaa</a:t>
            </a:r>
            <a:r>
              <a:rPr lang="en-US" altLang="zh-CN" b="0" dirty="0"/>
              <a:t>'};</a:t>
            </a:r>
          </a:p>
          <a:p>
            <a:r>
              <a:rPr lang="en-US" altLang="zh-CN" b="0" dirty="0"/>
              <a:t>// </a:t>
            </a:r>
          </a:p>
          <a:p>
            <a:r>
              <a:rPr lang="en-US" altLang="zh-CN" b="0" dirty="0"/>
              <a:t>// console.log(a, b);</a:t>
            </a:r>
          </a:p>
          <a:p>
            <a:endParaRPr lang="en-US" altLang="zh-CN" b="0" dirty="0"/>
          </a:p>
          <a:p>
            <a:r>
              <a:rPr lang="en-US" altLang="zh-CN" b="0" dirty="0"/>
              <a:t>// let {a: b} = {a: 1};</a:t>
            </a:r>
          </a:p>
          <a:p>
            <a:r>
              <a:rPr lang="en-US" altLang="zh-CN" b="0" dirty="0"/>
              <a:t>// </a:t>
            </a:r>
          </a:p>
          <a:p>
            <a:r>
              <a:rPr lang="en-US" altLang="zh-CN" b="0" dirty="0"/>
              <a:t>// console.log(b);</a:t>
            </a:r>
          </a:p>
          <a:p>
            <a:r>
              <a:rPr lang="en-US" altLang="zh-CN" b="0" dirty="0"/>
              <a:t>// console.log(a);</a:t>
            </a:r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353228883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数据结构 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Set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集合的基本概念：集合是由一组无序且唯一（即不能重复）的项组成的。这个数据结构使用了与有限集合相同的数学概念，应用在计算机的数据结构中。</a:t>
            </a: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* 特点：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key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和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value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相同，没有重复的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value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。</a:t>
            </a: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*</a:t>
            </a: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*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ES6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提供了数据结构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Set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。它类似于数组，但是成员的值都是唯一的，没有重复的值。</a:t>
            </a:r>
            <a:endParaRPr lang="en-US" altLang="zh-CN" dirty="0" smtClean="0">
              <a:latin typeface="微软雅黑"/>
              <a:ea typeface="微软雅黑"/>
              <a:cs typeface="微软雅黑"/>
            </a:endParaRP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469282738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1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如何创建一个 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Set</a:t>
            </a:r>
          </a:p>
          <a:p>
            <a:endParaRPr lang="en-US" altLang="zh-CN" dirty="0" smtClean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 err="1">
                <a:latin typeface="微软雅黑"/>
                <a:ea typeface="微软雅黑"/>
                <a:cs typeface="微软雅黑"/>
              </a:rPr>
              <a:t>const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s = new Set([1, 2, 3]);</a:t>
            </a:r>
          </a:p>
          <a:p>
            <a:pPr marL="0" indent="0">
              <a:buNone/>
            </a:pP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console.log(s); </a:t>
            </a:r>
            <a:endParaRPr lang="en-US" altLang="zh-CN" dirty="0" smtClean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2 Set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类的属性 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s.size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); // 3</a:t>
            </a:r>
          </a:p>
        </p:txBody>
      </p:sp>
    </p:spTree>
    <p:extLst>
      <p:ext uri="{BB962C8B-B14F-4D97-AF65-F5344CB8AC3E}">
        <p14:creationId xmlns:p14="http://schemas.microsoft.com/office/powerpoint/2010/main" val="4153433926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1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set.add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(value)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添加一个数据，返回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Set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结构本身。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s.add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('a').add('b').add('c');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console.log(s);</a:t>
            </a:r>
          </a:p>
        </p:txBody>
      </p:sp>
    </p:spTree>
    <p:extLst>
      <p:ext uri="{BB962C8B-B14F-4D97-AF65-F5344CB8AC3E}">
        <p14:creationId xmlns:p14="http://schemas.microsoft.com/office/powerpoint/2010/main" val="1366497981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2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set.delete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(value)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删除指定数据，返回一个布尔值，表示删除是否成功。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s.delete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('a'));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console.log(s);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s.delete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('a'));</a:t>
            </a:r>
          </a:p>
        </p:txBody>
      </p:sp>
    </p:spTree>
    <p:extLst>
      <p:ext uri="{BB962C8B-B14F-4D97-AF65-F5344CB8AC3E}">
        <p14:creationId xmlns:p14="http://schemas.microsoft.com/office/powerpoint/2010/main" val="1776285222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3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set.has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(value)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判断该值是否为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Set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的成员，反回一个布尔值。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s.has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('a')); // false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s.has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(1)); // true</a:t>
            </a:r>
          </a:p>
        </p:txBody>
      </p:sp>
    </p:spTree>
    <p:extLst>
      <p:ext uri="{BB962C8B-B14F-4D97-AF65-F5344CB8AC3E}">
        <p14:creationId xmlns:p14="http://schemas.microsoft.com/office/powerpoint/2010/main" val="3650210471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4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set.clear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清除所有数据，没有返回值。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s.clear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console.log(s);</a:t>
            </a:r>
          </a:p>
        </p:txBody>
      </p:sp>
    </p:spTree>
    <p:extLst>
      <p:ext uri="{BB962C8B-B14F-4D97-AF65-F5344CB8AC3E}">
        <p14:creationId xmlns:p14="http://schemas.microsoft.com/office/powerpoint/2010/main" val="3287676673"/>
      </p:ext>
    </p:extLst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5 keys()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返回键名的遍历器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s.keys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());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6 values()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返回键值的遍历器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s.values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366531134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7 entries()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返回键值对的遍历器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s.entries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());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8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forEach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使用回调函数遍历每个成员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 err="1">
                <a:latin typeface="微软雅黑"/>
                <a:ea typeface="微软雅黑"/>
                <a:cs typeface="微软雅黑"/>
              </a:rPr>
              <a:t>s.forEach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(function (value, key, set){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  console.log(value + '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syx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');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});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console.log(s);</a:t>
            </a:r>
          </a:p>
        </p:txBody>
      </p:sp>
    </p:spTree>
    <p:extLst>
      <p:ext uri="{BB962C8B-B14F-4D97-AF65-F5344CB8AC3E}">
        <p14:creationId xmlns:p14="http://schemas.microsoft.com/office/powerpoint/2010/main" val="597763955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eaLnBrk="1" hangingPunct="1">
              <a:buClr>
                <a:srgbClr val="F50A64"/>
              </a:buClr>
            </a:pPr>
            <a:endParaRPr lang="zh-CN" altLang="en-US" b="0" dirty="0"/>
          </a:p>
          <a:p>
            <a:r>
              <a:rPr lang="en-US" altLang="zh-CN" b="0" dirty="0" smtClean="0"/>
              <a:t>Let </a:t>
            </a:r>
            <a:r>
              <a:rPr lang="zh-CN" altLang="en-US" b="0" dirty="0" smtClean="0"/>
              <a:t>与</a:t>
            </a:r>
            <a:r>
              <a:rPr lang="en-US" altLang="zh-CN" b="0" dirty="0" err="1" smtClean="0"/>
              <a:t>const</a:t>
            </a:r>
            <a:r>
              <a:rPr lang="zh-CN" altLang="en-US" b="0" dirty="0"/>
              <a:t>知识</a:t>
            </a:r>
            <a:r>
              <a:rPr lang="zh-CN" altLang="en-US" b="0" dirty="0" smtClean="0"/>
              <a:t>点：</a:t>
            </a:r>
            <a:endParaRPr lang="en-US" altLang="zh-CN" b="0" dirty="0" smtClean="0"/>
          </a:p>
          <a:p>
            <a:endParaRPr lang="en-US" altLang="zh-CN" b="0" dirty="0" smtClean="0"/>
          </a:p>
          <a:p>
            <a:r>
              <a:rPr lang="en-US" altLang="zh-CN" b="0" dirty="0" smtClean="0"/>
              <a:t>Let  </a:t>
            </a:r>
            <a:r>
              <a:rPr lang="zh-CN" altLang="en-US" b="0" dirty="0" smtClean="0"/>
              <a:t>用来声明一个变量与</a:t>
            </a:r>
            <a:r>
              <a:rPr lang="en-US" altLang="zh-CN" b="0" dirty="0" err="1" smtClean="0"/>
              <a:t>var</a:t>
            </a:r>
            <a:r>
              <a:rPr lang="zh-CN" altLang="en-US" b="0" dirty="0" smtClean="0"/>
              <a:t>相类似</a:t>
            </a:r>
            <a:endParaRPr lang="en-US" altLang="zh-CN" b="0" dirty="0" smtClean="0"/>
          </a:p>
          <a:p>
            <a:endParaRPr lang="en-US" altLang="zh-CN" b="0" dirty="0" smtClean="0"/>
          </a:p>
          <a:p>
            <a:r>
              <a:rPr lang="en-US" altLang="zh-CN" b="0" dirty="0" err="1" smtClean="0"/>
              <a:t>Const</a:t>
            </a:r>
            <a:r>
              <a:rPr lang="en-US" altLang="zh-CN" b="0" dirty="0" smtClean="0"/>
              <a:t>   </a:t>
            </a:r>
            <a:r>
              <a:rPr lang="zh-CN" altLang="en-US" b="0" dirty="0" smtClean="0"/>
              <a:t>用来声明常量</a:t>
            </a:r>
            <a:endParaRPr lang="en-US" altLang="zh-CN" b="0" dirty="0" smtClean="0"/>
          </a:p>
          <a:p>
            <a:endParaRPr lang="en-US" altLang="zh-CN" b="0" dirty="0"/>
          </a:p>
          <a:p>
            <a:r>
              <a:rPr lang="en-US" altLang="zh-CN" b="0" dirty="0" smtClean="0"/>
              <a:t>1</a:t>
            </a:r>
            <a:r>
              <a:rPr lang="zh-CN" altLang="en-US" b="0" dirty="0" smtClean="0"/>
              <a:t>、用</a:t>
            </a:r>
            <a:r>
              <a:rPr lang="en-US" altLang="zh-CN" b="0" dirty="0" smtClean="0"/>
              <a:t>let</a:t>
            </a:r>
            <a:r>
              <a:rPr lang="zh-CN" altLang="en-US" b="0" dirty="0" smtClean="0"/>
              <a:t>声明的变量只在命令所在的代码块内有效（代码如下）</a:t>
            </a:r>
            <a:endParaRPr lang="en-US" altLang="zh-CN" b="0" dirty="0" smtClean="0"/>
          </a:p>
          <a:p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957712464"/>
      </p:ext>
    </p:extLst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* 数据结构 </a:t>
            </a:r>
            <a:r>
              <a:rPr lang="en-US" altLang="zh-CN" sz="2000" dirty="0" smtClean="0">
                <a:latin typeface="微软雅黑"/>
                <a:ea typeface="微软雅黑"/>
                <a:cs typeface="微软雅黑"/>
              </a:rPr>
              <a:t>Map</a:t>
            </a:r>
          </a:p>
          <a:p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字典：是用来存储不重复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key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的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Hash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结构。不同于集合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(Set)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的是，字典使用的是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[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键，值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]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的形式来储存数据的。</a:t>
            </a:r>
          </a:p>
          <a:p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 * </a:t>
            </a:r>
          </a:p>
          <a:p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 * 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JavaScript 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的对象（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Object:{}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）只能用字符串当作键。这给它的使用带来了很大的限制。</a:t>
            </a:r>
          </a:p>
          <a:p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 *</a:t>
            </a:r>
          </a:p>
          <a:p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 * 为了解决这个问题，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ES6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提供了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Map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数据结构。它类似于对象，也是键值对的集合，但是“键”的范围不限于字符串，各种类型的值（包括对象）都可以当作键。也就是说，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Object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结构提供了“字符串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—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值”的对应，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Map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结构提供了“值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—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值”的对应，是一种更完善的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Hash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结构实现。如果你需要“键值对”的数据结构，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Map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比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Object</a:t>
            </a:r>
            <a:r>
              <a:rPr lang="zh-CN" altLang="en-US" sz="2000" dirty="0">
                <a:latin typeface="微软雅黑"/>
                <a:ea typeface="微软雅黑"/>
                <a:cs typeface="微软雅黑"/>
              </a:rPr>
              <a:t>更合适。。</a:t>
            </a:r>
            <a:endParaRPr lang="en-US" altLang="zh-CN" sz="2000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6538663"/>
      </p:ext>
    </p:extLst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var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data1 = {a: 1}, data2 = {b: 2},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obj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= {};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obj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[data1] = 1;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obj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[data2] = 2;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obj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console.log(data1.toString() === data2.toString());</a:t>
            </a:r>
          </a:p>
        </p:txBody>
      </p:sp>
    </p:spTree>
    <p:extLst>
      <p:ext uri="{BB962C8B-B14F-4D97-AF65-F5344CB8AC3E}">
        <p14:creationId xmlns:p14="http://schemas.microsoft.com/office/powerpoint/2010/main" val="498037211"/>
      </p:ext>
    </p:extLst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1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如何创建一个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Map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 </a:t>
            </a:r>
          </a:p>
          <a:p>
            <a:r>
              <a:rPr lang="en-US" altLang="zh-CN" dirty="0" err="1">
                <a:latin typeface="微软雅黑"/>
                <a:ea typeface="微软雅黑"/>
                <a:cs typeface="微软雅黑"/>
              </a:rPr>
              <a:t>const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map = new Map([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  ['a', 1],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  ['b', 2]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]);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console.log(map);</a:t>
            </a:r>
          </a:p>
        </p:txBody>
      </p:sp>
    </p:spTree>
    <p:extLst>
      <p:ext uri="{BB962C8B-B14F-4D97-AF65-F5344CB8AC3E}">
        <p14:creationId xmlns:p14="http://schemas.microsoft.com/office/powerpoint/2010/main" val="3971172499"/>
      </p:ext>
    </p:extLst>
  </p:cSld>
  <p:clrMapOvr>
    <a:masterClrMapping/>
  </p:clrMapOvr>
  <p:transition spd="med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2 Map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类的属性 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map.size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);</a:t>
            </a:r>
          </a:p>
          <a:p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Map</a:t>
            </a: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方法</a:t>
            </a:r>
            <a:endParaRPr lang="en-US" altLang="zh-CN" dirty="0" smtClean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1 set(key, value)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设置键名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key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对应的键值为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value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，然后返回整个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Map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结构。如果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key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已经有值，则键值会被更新，否则就新生成该键。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map.set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(‘</a:t>
            </a:r>
            <a:r>
              <a:rPr lang="en-US" altLang="zh-CN" dirty="0" err="1" smtClean="0">
                <a:latin typeface="微软雅黑"/>
                <a:ea typeface="微软雅黑"/>
                <a:cs typeface="微软雅黑"/>
              </a:rPr>
              <a:t>syx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',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'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ketang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').set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(‘syx1',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'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fq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').set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(‘syx2',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'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leo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');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console.log(map);</a:t>
            </a:r>
          </a:p>
        </p:txBody>
      </p:sp>
    </p:spTree>
    <p:extLst>
      <p:ext uri="{BB962C8B-B14F-4D97-AF65-F5344CB8AC3E}">
        <p14:creationId xmlns:p14="http://schemas.microsoft.com/office/powerpoint/2010/main" val="1918712010"/>
      </p:ext>
    </p:extLst>
  </p:cSld>
  <p:clrMapOvr>
    <a:masterClrMapping/>
  </p:clrMapOvr>
  <p:transition spd="med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2 get(key) get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方法读取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key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对应的键值，如果找不到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key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，返回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undefined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。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map.get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('new'));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map.get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('x'));</a:t>
            </a:r>
          </a:p>
        </p:txBody>
      </p:sp>
    </p:spTree>
    <p:extLst>
      <p:ext uri="{BB962C8B-B14F-4D97-AF65-F5344CB8AC3E}">
        <p14:creationId xmlns:p14="http://schemas.microsoft.com/office/powerpoint/2010/main" val="3755070050"/>
      </p:ext>
    </p:extLst>
  </p:cSld>
  <p:clrMapOvr>
    <a:masterClrMapping/>
  </p:clrMapOvr>
  <p:transition spd="med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3 delete(key)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删除某个键，返回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true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。如果删除失败，返回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false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。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map.delete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('a'));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console.log(map);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map.delete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('a'));</a:t>
            </a:r>
          </a:p>
        </p:txBody>
      </p:sp>
    </p:spTree>
    <p:extLst>
      <p:ext uri="{BB962C8B-B14F-4D97-AF65-F5344CB8AC3E}">
        <p14:creationId xmlns:p14="http://schemas.microsoft.com/office/powerpoint/2010/main" val="3802851377"/>
      </p:ext>
    </p:extLst>
  </p:cSld>
  <p:clrMapOvr>
    <a:masterClrMapping/>
  </p:clrMapOvr>
  <p:transition spd="med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4 has(key)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方法返回一个布尔值，表示某个键是否在当前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Map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对象之中。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map.has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'));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map.has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('a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'));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5 clear()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清除所有数据，没有返回值</a:t>
            </a: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。</a:t>
            </a:r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map.clear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();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console.log(map);</a:t>
            </a:r>
          </a:p>
        </p:txBody>
      </p:sp>
    </p:spTree>
    <p:extLst>
      <p:ext uri="{BB962C8B-B14F-4D97-AF65-F5344CB8AC3E}">
        <p14:creationId xmlns:p14="http://schemas.microsoft.com/office/powerpoint/2010/main" val="1759850808"/>
      </p:ext>
    </p:extLst>
  </p:cSld>
  <p:clrMapOvr>
    <a:masterClrMapping/>
  </p:clrMapOvr>
  <p:transition spd="med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6 keys()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返回键名的遍历器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map.keys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());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7 values()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返回键值的遍历器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map.values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1294507931"/>
      </p:ext>
    </p:extLst>
  </p:cSld>
  <p:clrMapOvr>
    <a:masterClrMapping/>
  </p:clrMapOvr>
  <p:transition spd="med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8 entries()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返回键值对的遍历器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map.entries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());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9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forEach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()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使用回调函数遍历每个成员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map.forEach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(function (key, value, map){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  console.log(key + ':' + value);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})</a:t>
            </a:r>
          </a:p>
        </p:txBody>
      </p:sp>
    </p:spTree>
    <p:extLst>
      <p:ext uri="{BB962C8B-B14F-4D97-AF65-F5344CB8AC3E}">
        <p14:creationId xmlns:p14="http://schemas.microsoft.com/office/powerpoint/2010/main" val="1606955097"/>
      </p:ext>
    </p:extLst>
  </p:cSld>
  <p:clrMapOvr>
    <a:masterClrMapping/>
  </p:clrMapOvr>
  <p:transition spd="med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Map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在使用过程中的一些注意事项：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map.set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NaN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, 10).set(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NaN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, 100);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console.log(map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);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 err="1">
                <a:latin typeface="微软雅黑"/>
                <a:ea typeface="微软雅黑"/>
                <a:cs typeface="微软雅黑"/>
              </a:rPr>
              <a:t>map.set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({}, 'x').set({}, 'y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');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console.log(map);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console.log({} === {});</a:t>
            </a:r>
          </a:p>
        </p:txBody>
      </p:sp>
    </p:spTree>
    <p:extLst>
      <p:ext uri="{BB962C8B-B14F-4D97-AF65-F5344CB8AC3E}">
        <p14:creationId xmlns:p14="http://schemas.microsoft.com/office/powerpoint/2010/main" val="223703093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{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  let  a=10;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  </a:t>
            </a:r>
            <a:r>
              <a:rPr lang="en-US" altLang="zh-CN" sz="2400" dirty="0" err="1"/>
              <a:t>var</a:t>
            </a:r>
            <a:r>
              <a:rPr lang="en-US" altLang="zh-CN" sz="2400" dirty="0"/>
              <a:t> b=20;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  console.log(a</a:t>
            </a:r>
            <a:r>
              <a:rPr lang="en-US" altLang="zh-CN" sz="2400" dirty="0" smtClean="0"/>
              <a:t>);      //  10</a:t>
            </a:r>
            <a:endParaRPr lang="en-US" altLang="zh-CN" sz="24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  console.log(b</a:t>
            </a:r>
            <a:r>
              <a:rPr lang="en-US" altLang="zh-CN" sz="2400" dirty="0" smtClean="0"/>
              <a:t>);     //   20</a:t>
            </a:r>
            <a:endParaRPr lang="en-US" altLang="zh-CN" sz="24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}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console.log(a</a:t>
            </a:r>
            <a:r>
              <a:rPr lang="en-US" altLang="zh-CN" sz="2400" dirty="0" smtClean="0"/>
              <a:t>);    //   </a:t>
            </a:r>
            <a:r>
              <a:rPr lang="zh-CN" altLang="en-US" sz="2400" dirty="0" smtClean="0"/>
              <a:t>报错</a:t>
            </a:r>
            <a:endParaRPr lang="en-US" altLang="zh-CN" sz="24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console.log(b</a:t>
            </a:r>
            <a:r>
              <a:rPr lang="en-US" altLang="zh-CN" sz="2400" dirty="0" smtClean="0"/>
              <a:t>);    //    </a:t>
            </a:r>
            <a:r>
              <a:rPr lang="zh-CN" altLang="en-US" sz="2400" dirty="0" smtClean="0"/>
              <a:t>弹不出结果</a:t>
            </a:r>
            <a:endParaRPr lang="zh-CN" altLang="en-US" sz="2400" b="0" dirty="0"/>
          </a:p>
          <a:p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261745626"/>
      </p:ext>
    </p:extLst>
  </p:cSld>
  <p:clrMapOvr>
    <a:masterClrMapping/>
  </p:clrMapOvr>
  <p:transition spd="med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Iterator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和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for...of</a:t>
            </a: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循环</a:t>
            </a:r>
            <a:endParaRPr lang="en-US" altLang="zh-CN" dirty="0" smtClean="0">
              <a:latin typeface="微软雅黑"/>
              <a:ea typeface="微软雅黑"/>
              <a:cs typeface="微软雅黑"/>
            </a:endParaRP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具备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iterator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接口的数据结构都可以进行如下操作</a:t>
            </a: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* 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-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解构赋值</a:t>
            </a: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* 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-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扩展运算符</a:t>
            </a:r>
            <a:endParaRPr lang="en-US" altLang="zh-CN" dirty="0" smtClean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let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str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= '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';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let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arrStr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= [...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str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];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arrStr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206662702"/>
      </p:ext>
    </p:extLst>
  </p:cSld>
  <p:clrMapOvr>
    <a:masterClrMapping/>
  </p:clrMapOvr>
  <p:transition spd="med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const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arr2 = [{}, 1, 'a', 1, 'a', 'b', []];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console.log([...new Set(arr2)]);</a:t>
            </a:r>
          </a:p>
        </p:txBody>
      </p:sp>
    </p:spTree>
    <p:extLst>
      <p:ext uri="{BB962C8B-B14F-4D97-AF65-F5344CB8AC3E}">
        <p14:creationId xmlns:p14="http://schemas.microsoft.com/office/powerpoint/2010/main" val="1570176793"/>
      </p:ext>
    </p:extLst>
  </p:cSld>
  <p:clrMapOvr>
    <a:masterClrMapping/>
  </p:clrMapOvr>
  <p:transition spd="med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4 for...of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循环</a:t>
            </a:r>
          </a:p>
          <a:p>
            <a:endParaRPr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 err="1">
                <a:latin typeface="微软雅黑"/>
                <a:ea typeface="微软雅黑"/>
                <a:cs typeface="微软雅黑"/>
              </a:rPr>
              <a:t>const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ofArr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= [1, 2, 3, 4];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for(let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i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of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ofArr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){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  console.log(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i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}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4106763771"/>
      </p:ext>
    </p:extLst>
  </p:cSld>
  <p:clrMapOvr>
    <a:masterClrMapping/>
  </p:clrMapOvr>
  <p:transition spd="med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err="1">
                <a:latin typeface="微软雅黑"/>
                <a:ea typeface="微软雅黑"/>
                <a:cs typeface="微软雅黑"/>
              </a:rPr>
              <a:t>const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 m = new Map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();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 err="1">
                <a:latin typeface="微软雅黑"/>
                <a:ea typeface="微软雅黑"/>
                <a:cs typeface="微软雅黑"/>
              </a:rPr>
              <a:t>m.set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('a', 1).set('b', 2).set('c', 3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);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for(let data of m){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  console.log(data);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en-US" altLang="zh-CN" dirty="0" smtClean="0">
                <a:latin typeface="微软雅黑"/>
                <a:ea typeface="微软雅黑"/>
                <a:cs typeface="微软雅黑"/>
              </a:rPr>
              <a:t>}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for(let [key, value] of m){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  console.log(key, value);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}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9403116"/>
      </p:ext>
    </p:extLst>
  </p:cSld>
  <p:clrMapOvr>
    <a:masterClrMapping/>
  </p:clrMapOvr>
  <p:transition spd="med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class </a:t>
            </a: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语法</a:t>
            </a:r>
            <a:endParaRPr lang="en-US" altLang="zh-CN" dirty="0" smtClean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JS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语言的传统方法是通过构造函数，定义并生成新对象，是一种基于原型的面向对象系统。</a:t>
            </a: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这种写法跟传统的面向对象语言（比如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C++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和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Java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）差异很大，很容易让新学习这门语言的人感到困惑。所以，在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ES6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中新增加了类的概念，</a:t>
            </a: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可以使用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class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关键字声明一个类，之后以这个类来实例化对象。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674639865"/>
      </p:ext>
    </p:extLst>
  </p:cSld>
  <p:clrMapOvr>
    <a:masterClrMapping/>
  </p:clrMapOvr>
  <p:transition spd="med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268760"/>
            <a:ext cx="11881319" cy="518457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class </a:t>
            </a:r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{</a:t>
            </a:r>
          </a:p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 constructor(a, b){</a:t>
            </a:r>
          </a:p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   </a:t>
            </a:r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this.a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= a;</a:t>
            </a:r>
          </a:p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   </a:t>
            </a:r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this.b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= b;</a:t>
            </a:r>
          </a:p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   return this;</a:t>
            </a:r>
          </a:p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 }</a:t>
            </a:r>
          </a:p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 print(){</a:t>
            </a:r>
          </a:p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   console.log(</a:t>
            </a:r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this.a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+ ' ' + </a:t>
            </a:r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this.b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);</a:t>
            </a:r>
          </a:p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 }</a:t>
            </a:r>
          </a:p>
          <a:p>
            <a:r>
              <a:rPr lang="en-US" altLang="zh-CN" sz="2000" dirty="0" smtClean="0">
                <a:latin typeface="微软雅黑"/>
                <a:ea typeface="微软雅黑"/>
                <a:cs typeface="微软雅黑"/>
              </a:rPr>
              <a:t>};</a:t>
            </a:r>
          </a:p>
          <a:p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const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</a:t>
            </a:r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= new </a:t>
            </a:r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('hello', 'world').print</a:t>
            </a:r>
            <a:r>
              <a:rPr lang="en-US" altLang="zh-CN" sz="2000" dirty="0" smtClean="0">
                <a:latin typeface="微软雅黑"/>
                <a:ea typeface="微软雅黑"/>
                <a:cs typeface="微软雅黑"/>
              </a:rPr>
              <a:t>();</a:t>
            </a:r>
            <a:endParaRPr lang="en-US" altLang="zh-CN" sz="2000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console.log(</a:t>
            </a:r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typeof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 </a:t>
            </a:r>
            <a:r>
              <a:rPr lang="en-US" altLang="zh-CN" sz="2000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en-US" altLang="zh-CN" sz="2000" dirty="0">
                <a:latin typeface="微软雅黑"/>
                <a:ea typeface="微软雅黑"/>
                <a:cs typeface="微软雅黑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573282512"/>
      </p:ext>
    </p:extLst>
  </p:cSld>
  <p:clrMapOvr>
    <a:masterClrMapping/>
  </p:clrMapOvr>
  <p:transition spd="med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// 1 </a:t>
            </a:r>
            <a:r>
              <a:rPr lang="en-US" altLang="zh-CN" sz="2400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中的</a:t>
            </a:r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constructor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方法是构造方法，</a:t>
            </a:r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this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关键字则代表实例对象。也就是说，</a:t>
            </a:r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ES5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的构造函数</a:t>
            </a:r>
            <a:r>
              <a:rPr lang="en-US" altLang="zh-CN" sz="2400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，对应</a:t>
            </a:r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ES6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的</a:t>
            </a:r>
            <a:r>
              <a:rPr lang="en-US" altLang="zh-CN" sz="2400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这个类的构造方法。</a:t>
            </a:r>
          </a:p>
          <a:p>
            <a:endParaRPr lang="zh-CN" altLang="en-US" sz="2400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// 2 </a:t>
            </a:r>
            <a:r>
              <a:rPr lang="en-US" altLang="zh-CN" sz="2400" dirty="0" err="1">
                <a:latin typeface="微软雅黑"/>
                <a:ea typeface="微软雅黑"/>
                <a:cs typeface="微软雅黑"/>
              </a:rPr>
              <a:t>Miaov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这个类除了构造方法，还定义了一个</a:t>
            </a:r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print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方法。注意，定义“类”的方法的时候，前面不需要加上</a:t>
            </a:r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function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这个关键字，直接把函数定义放进去了就可以了。</a:t>
            </a:r>
          </a:p>
          <a:p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//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另外，方法之间不需要逗号分隔，加了会报错。</a:t>
            </a:r>
          </a:p>
          <a:p>
            <a:endParaRPr lang="zh-CN" altLang="en-US" sz="2400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// 3 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构造函数的</a:t>
            </a:r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prototype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属性，在</a:t>
            </a:r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ES6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的“类”上面继续存在。而且类的所有方法都定义在类的</a:t>
            </a:r>
            <a:r>
              <a:rPr lang="en-US" altLang="zh-CN" sz="2400" dirty="0">
                <a:latin typeface="微软雅黑"/>
                <a:ea typeface="微软雅黑"/>
                <a:cs typeface="微软雅黑"/>
              </a:rPr>
              <a:t>prototype</a:t>
            </a:r>
            <a:r>
              <a:rPr lang="zh-CN" altLang="en-US" sz="2400" dirty="0">
                <a:latin typeface="微软雅黑"/>
                <a:ea typeface="微软雅黑"/>
                <a:cs typeface="微软雅黑"/>
              </a:rPr>
              <a:t>属性上面。</a:t>
            </a:r>
            <a:endParaRPr lang="en-US" altLang="zh-CN" sz="2400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92623339"/>
      </p:ext>
    </p:extLst>
  </p:cSld>
  <p:clrMapOvr>
    <a:masterClrMapping/>
  </p:clrMapOvr>
  <p:transition spd="med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5 constructor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方法是类的默认方法，通过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new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命令生成对象实例时，自动调用该方法。一个类必须有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constructor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方法，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如果没有显式定义，一个空的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constructor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方法会被默认添加</a:t>
            </a:r>
            <a:r>
              <a:rPr lang="zh-CN" altLang="en-US" dirty="0" smtClean="0">
                <a:latin typeface="微软雅黑"/>
                <a:ea typeface="微软雅黑"/>
                <a:cs typeface="微软雅黑"/>
              </a:rPr>
              <a:t>。</a:t>
            </a:r>
            <a:endParaRPr lang="en-US" altLang="zh-CN" dirty="0" smtClean="0">
              <a:latin typeface="微软雅黑"/>
              <a:ea typeface="微软雅黑"/>
              <a:cs typeface="微软雅黑"/>
            </a:endParaRP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/**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 * class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的继承等相关知识</a:t>
            </a: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*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/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extends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、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static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、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super</a:t>
            </a:r>
          </a:p>
        </p:txBody>
      </p:sp>
    </p:spTree>
    <p:extLst>
      <p:ext uri="{BB962C8B-B14F-4D97-AF65-F5344CB8AC3E}">
        <p14:creationId xmlns:p14="http://schemas.microsoft.com/office/powerpoint/2010/main" val="614635310"/>
      </p:ext>
    </p:extLst>
  </p:cSld>
  <p:clrMapOvr>
    <a:masterClrMapping/>
  </p:clrMapOvr>
  <p:transition spd="med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*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1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什么是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Symbol ?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 *  Symbol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，表示独一无二的值。它是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JS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中的第七种数据类型。</a:t>
            </a:r>
          </a:p>
          <a:p>
            <a:r>
              <a:rPr lang="zh-CN" altLang="en-US" dirty="0">
                <a:latin typeface="微软雅黑"/>
                <a:ea typeface="微软雅黑"/>
                <a:cs typeface="微软雅黑"/>
              </a:rPr>
              <a:t> *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/</a:t>
            </a:r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基本的数据类型： </a:t>
            </a:r>
            <a:r>
              <a:rPr lang="en-US" altLang="zh-CN" dirty="0">
                <a:latin typeface="微软雅黑"/>
                <a:ea typeface="微软雅黑"/>
                <a:cs typeface="微软雅黑"/>
              </a:rPr>
              <a:t>Null Undefined Number Boolean String Symbol</a:t>
            </a:r>
          </a:p>
          <a:p>
            <a:r>
              <a:rPr lang="en-US" altLang="zh-CN" dirty="0">
                <a:latin typeface="微软雅黑"/>
                <a:ea typeface="微软雅黑"/>
                <a:cs typeface="微软雅黑"/>
              </a:rPr>
              <a:t>// 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引用数据类型：</a:t>
            </a:r>
            <a:r>
              <a:rPr lang="en-US" altLang="zh-CN">
                <a:latin typeface="微软雅黑"/>
                <a:ea typeface="微软雅黑"/>
                <a:cs typeface="微软雅黑"/>
              </a:rPr>
              <a:t>Object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418637864"/>
      </p:ext>
    </p:extLst>
  </p:cSld>
  <p:clrMapOvr>
    <a:masterClrMapping/>
  </p:clrMapOvr>
  <p:transition spd="med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192088" y="1484313"/>
            <a:ext cx="11880850" cy="4968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let html = `&lt;ul&gt;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            &lt;li&gt;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              &lt;span&gt;${'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首页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'}&lt;/span&gt;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              &lt;span&gt;&lt;/span&gt;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              &lt;span&gt;&lt;/span&gt;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              &lt;span class="${flag ? 'show' : 'hide'}"&gt;&lt;/span&gt;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              &lt;span&gt;&lt;/span&gt;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            &lt;/li&gt;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          &lt;/ul&gt;`;</a:t>
            </a: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005741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eaLnBrk="1" hangingPunct="1">
              <a:buClr>
                <a:srgbClr val="F50A64"/>
              </a:buClr>
            </a:pPr>
            <a:r>
              <a:rPr lang="en-US" altLang="zh-CN" sz="2400" b="0" dirty="0" smtClean="0"/>
              <a:t>2.</a:t>
            </a:r>
            <a:r>
              <a:rPr lang="zh-CN" altLang="en-US" sz="2400" b="0" dirty="0" smtClean="0"/>
              <a:t>使用</a:t>
            </a:r>
            <a:r>
              <a:rPr lang="en-US" altLang="zh-CN" sz="2400" b="0" dirty="0" smtClean="0"/>
              <a:t>let</a:t>
            </a:r>
            <a:r>
              <a:rPr lang="zh-CN" altLang="en-US" sz="2400" b="0" dirty="0" smtClean="0"/>
              <a:t>声明的变量在预解析的时候不会被提升（代码如下）</a:t>
            </a:r>
            <a:endParaRPr lang="en-US" altLang="zh-CN" sz="2400" b="0" dirty="0" smtClean="0"/>
          </a:p>
          <a:p>
            <a:pPr marL="0" lvl="1" eaLnBrk="1" hangingPunct="1">
              <a:buClr>
                <a:srgbClr val="F50A64"/>
              </a:buClr>
            </a:pPr>
            <a:endParaRPr lang="en-US" altLang="zh-CN" sz="24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console.log(a</a:t>
            </a:r>
            <a:r>
              <a:rPr lang="en-US" altLang="zh-CN" sz="2400" dirty="0" smtClean="0"/>
              <a:t>);      // </a:t>
            </a:r>
            <a:r>
              <a:rPr lang="zh-CN" altLang="en-US" sz="2400" dirty="0" smtClean="0"/>
              <a:t>未定义的</a:t>
            </a:r>
            <a:endParaRPr lang="en-US" altLang="zh-CN" sz="24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 err="1"/>
              <a:t>var</a:t>
            </a:r>
            <a:r>
              <a:rPr lang="en-US" altLang="zh-CN" sz="2400" dirty="0"/>
              <a:t>  a=10</a:t>
            </a:r>
            <a:r>
              <a:rPr lang="en-US" altLang="zh-CN" sz="2400" dirty="0" smtClean="0"/>
              <a:t>;</a:t>
            </a:r>
          </a:p>
          <a:p>
            <a:pPr marL="0" lvl="1" eaLnBrk="1" hangingPunct="1">
              <a:buClr>
                <a:srgbClr val="F50A64"/>
              </a:buClr>
            </a:pPr>
            <a:endParaRPr lang="en-US" altLang="zh-CN" sz="24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console.log(a</a:t>
            </a:r>
            <a:r>
              <a:rPr lang="en-US" altLang="zh-CN" sz="2400" dirty="0" smtClean="0"/>
              <a:t>);   //  </a:t>
            </a:r>
            <a:r>
              <a:rPr lang="zh-CN" altLang="en-US" sz="2400" dirty="0" smtClean="0"/>
              <a:t>报错</a:t>
            </a:r>
            <a:endParaRPr lang="en-US" altLang="zh-CN" sz="24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let  a=10;</a:t>
            </a:r>
            <a:endParaRPr lang="en-US" altLang="zh-CN" sz="2400" dirty="0" smtClean="0"/>
          </a:p>
          <a:p>
            <a:pPr marL="0" lvl="1" eaLnBrk="1" hangingPunct="1">
              <a:buClr>
                <a:srgbClr val="F50A64"/>
              </a:buClr>
            </a:pPr>
            <a:endParaRPr lang="en-US" altLang="zh-CN" sz="2400" b="0" dirty="0"/>
          </a:p>
          <a:p>
            <a:pPr marL="0" lvl="1" eaLnBrk="1" hangingPunct="1">
              <a:buClr>
                <a:srgbClr val="F50A64"/>
              </a:buClr>
            </a:pPr>
            <a:endParaRPr lang="en-US" altLang="zh-CN" sz="2400" b="0" dirty="0" smtClean="0"/>
          </a:p>
          <a:p>
            <a:pPr marL="0" lvl="1" eaLnBrk="1" hangingPunct="1">
              <a:buClr>
                <a:srgbClr val="F50A64"/>
              </a:buClr>
            </a:pPr>
            <a:endParaRPr lang="zh-CN" altLang="en-US" sz="2400" b="0" dirty="0"/>
          </a:p>
          <a:p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76139018"/>
      </p:ext>
    </p:extLst>
  </p:cSld>
  <p:clrMapOvr>
    <a:masterClrMapping/>
  </p:clrMapOvr>
  <p:transition spd="med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9616" y="1265724"/>
            <a:ext cx="11486984" cy="52629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/**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* 1 repeat</a:t>
            </a:r>
            <a:r>
              <a:rPr kumimoji="0" lang="en-US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kumimoji="0" lang="zh-CN" altLang="en-US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遍历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* 2 includes()</a:t>
            </a:r>
            <a:r>
              <a:rPr kumimoji="0" lang="en-US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zh-CN" altLang="en-US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包含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startsWith() endsWith()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*/</a:t>
            </a:r>
            <a:r>
              <a:rPr kumimoji="0" lang="en-US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zh-CN" altLang="en-US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返回布尔值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let str1 = 'a';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let str2 = str1.repeat(3);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console.log(str2);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let str = 'miaov';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console.log(str.includes('ao'));  // true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console.log(str.includes('asd'));  // false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console.log(str.startsWith('m')); // true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console.log(str.startsWith('o')); // false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console.log(str.endsWith('ov')); // true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console.log(str.endsWith('m')); // true</a:t>
            </a: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272310"/>
      </p:ext>
    </p:extLst>
  </p:cSld>
  <p:clrMapOvr>
    <a:masterClrMapping/>
  </p:clrMapOvr>
  <p:transition spd="med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192088" y="1484313"/>
            <a:ext cx="11880850" cy="4968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Object.is()</a:t>
            </a:r>
            <a:b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console.log(Object.is(NaN, NaN));</a:t>
            </a:r>
            <a:b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</a:t>
            </a:r>
            <a:b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console.log(Object.is(+0, -0));  //false</a:t>
            </a:r>
            <a:b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Object.assign() </a:t>
            </a:r>
            <a:b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用于对象的合并，将源对象的所有可枚举属性，复制到目标对象。</a:t>
            </a:r>
            <a:br>
              <a:rPr kumimoji="0" 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/>
            </a:r>
            <a:br>
              <a:rPr kumimoji="0" lang="zh-CN" sz="1600" b="0" i="1" u="none" strike="noStrike" cap="none" normalizeH="0" baseline="0" smtClean="0">
                <a:ln>
                  <a:noFill/>
                </a:ln>
                <a:solidFill>
                  <a:srgbClr val="E333C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let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458383"/>
                </a:solidFill>
                <a:effectLst/>
                <a:latin typeface="Consolas" panose="020B0609020204030204" pitchFamily="49" charset="0"/>
              </a:rPr>
              <a:t>obj1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{</a:t>
            </a:r>
            <a:r>
              <a:rPr kumimoji="0" lang="zh-CN" altLang="zh-CN" sz="16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  <a:b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let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458383"/>
                </a:solidFill>
                <a:effectLst/>
                <a:latin typeface="Consolas" panose="020B0609020204030204" pitchFamily="49" charset="0"/>
              </a:rPr>
              <a:t>obj2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{</a:t>
            </a:r>
            <a:r>
              <a:rPr kumimoji="0" lang="zh-CN" altLang="zh-CN" sz="16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zh-CN" altLang="zh-CN" sz="16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  <a:b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let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458383"/>
                </a:solidFill>
                <a:effectLst/>
                <a:latin typeface="Consolas" panose="020B0609020204030204" pitchFamily="49" charset="0"/>
              </a:rPr>
              <a:t>obj3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{</a:t>
            </a:r>
            <a:r>
              <a:rPr kumimoji="0" lang="zh-CN" altLang="zh-CN" sz="16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zh-CN" altLang="zh-CN" sz="16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'abc'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  <a:b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Object.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7A7A43"/>
                </a:solidFill>
                <a:effectLst/>
                <a:latin typeface="Consolas" panose="020B0609020204030204" pitchFamily="49" charset="0"/>
              </a:rPr>
              <a:t>assign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458383"/>
                </a:solidFill>
                <a:effectLst/>
                <a:latin typeface="Consolas" panose="020B0609020204030204" pitchFamily="49" charset="0"/>
              </a:rPr>
              <a:t>obj1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458383"/>
                </a:solidFill>
                <a:effectLst/>
                <a:latin typeface="Consolas" panose="020B0609020204030204" pitchFamily="49" charset="0"/>
              </a:rPr>
              <a:t>obj2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458383"/>
                </a:solidFill>
                <a:effectLst/>
                <a:latin typeface="Consolas" panose="020B0609020204030204" pitchFamily="49" charset="0"/>
              </a:rPr>
              <a:t>obj3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7A7A43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458383"/>
                </a:solidFill>
                <a:effectLst/>
                <a:latin typeface="Consolas" panose="020B0609020204030204" pitchFamily="49" charset="0"/>
              </a:rPr>
              <a:t>obj1</a:t>
            </a: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96471"/>
      </p:ext>
    </p:extLst>
  </p:cSld>
  <p:clrMapOvr>
    <a:masterClrMapping/>
  </p:clrMapOvr>
  <p:transition spd="med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" name="Rectangle 1"/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192088" y="1484313"/>
            <a:ext cx="11880850" cy="4968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/**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函数的扩展</a:t>
            </a:r>
            <a:b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* 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1 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为函数参数指定默认值</a:t>
            </a:r>
            <a:b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* 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2 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函数的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rest 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参数</a:t>
            </a:r>
            <a:b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* 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3 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箭头函数</a:t>
            </a:r>
            <a:b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0" 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------------------------------------------------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function fn(a, b){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a = a || 10;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b = b || 20;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console.log(a + b);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}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fn();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fn(0, 10);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function fn(a = 10, b = 20){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  console.log(a + b);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}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fn();</a:t>
            </a:r>
            <a:b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E333C0"/>
                </a:solidFill>
                <a:effectLst/>
                <a:latin typeface="Consolas" panose="020B0609020204030204" pitchFamily="49" charset="0"/>
              </a:rPr>
              <a:t>// fn(0, 10);</a:t>
            </a: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23407"/>
      </p:ext>
    </p:extLst>
  </p:cSld>
  <p:clrMapOvr>
    <a:masterClrMapping/>
  </p:clrMapOvr>
  <p:transition spd="med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324712291"/>
      </p:ext>
    </p:extLst>
  </p:cSld>
  <p:clrMapOvr>
    <a:masterClrMapping/>
  </p:clrMapOvr>
  <p:transition spd="med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195464323"/>
      </p:ext>
    </p:extLst>
  </p:cSld>
  <p:clrMapOvr>
    <a:masterClrMapping/>
  </p:clrMapOvr>
  <p:transition spd="med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69436736"/>
      </p:ext>
    </p:extLst>
  </p:cSld>
  <p:clrMapOvr>
    <a:masterClrMapping/>
  </p:clrMapOvr>
  <p:transition spd="med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725940006"/>
      </p:ext>
    </p:extLst>
  </p:cSld>
  <p:clrMapOvr>
    <a:masterClrMapping/>
  </p:clrMapOvr>
  <p:transition spd="med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21139722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19336" y="1268760"/>
            <a:ext cx="11881319" cy="518457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eaLnBrk="1" hangingPunct="1">
              <a:buClr>
                <a:srgbClr val="F50A64"/>
              </a:buClr>
            </a:pPr>
            <a:r>
              <a:rPr lang="en-US" altLang="zh-CN" sz="2400" b="0" dirty="0" smtClean="0"/>
              <a:t>3.Let</a:t>
            </a:r>
            <a:r>
              <a:rPr lang="zh-CN" altLang="en-US" sz="2400" b="0" dirty="0" smtClean="0"/>
              <a:t>不允许在同一作用域下声明已经被声明过的变量</a:t>
            </a:r>
            <a:endParaRPr lang="en-US" altLang="zh-CN" sz="24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let a=10;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let  a=20</a:t>
            </a:r>
            <a:r>
              <a:rPr lang="en-US" altLang="zh-CN" sz="2400" dirty="0" smtClean="0"/>
              <a:t>;       //  </a:t>
            </a:r>
            <a:r>
              <a:rPr lang="zh-CN" altLang="en-US" sz="2400" dirty="0" smtClean="0"/>
              <a:t>报错</a:t>
            </a:r>
            <a:endParaRPr lang="en-US" altLang="zh-CN" sz="2400" dirty="0" smtClean="0"/>
          </a:p>
          <a:p>
            <a:pPr marL="0" lvl="1" eaLnBrk="1" hangingPunct="1">
              <a:buClr>
                <a:srgbClr val="F50A64"/>
              </a:buClr>
            </a:pPr>
            <a:endParaRPr lang="en-US" altLang="zh-CN" sz="2400" b="0" dirty="0"/>
          </a:p>
          <a:p>
            <a:pPr lvl="1" indent="-457200" eaLnBrk="1" hangingPunct="1">
              <a:buClr>
                <a:srgbClr val="F50A64"/>
              </a:buClr>
              <a:buAutoNum type="arabicPeriod" startAt="4"/>
            </a:pPr>
            <a:r>
              <a:rPr lang="en-US" altLang="zh-CN" sz="2400" dirty="0" smtClean="0"/>
              <a:t>Let </a:t>
            </a:r>
            <a:r>
              <a:rPr lang="zh-CN" altLang="en-US" sz="2400" dirty="0" smtClean="0"/>
              <a:t>在</a:t>
            </a:r>
            <a:r>
              <a:rPr lang="en-US" altLang="zh-CN" sz="2400" dirty="0" smtClean="0"/>
              <a:t>for</a:t>
            </a:r>
            <a:r>
              <a:rPr lang="zh-CN" altLang="en-US" sz="2400" dirty="0" smtClean="0"/>
              <a:t>循环的应用</a:t>
            </a:r>
            <a:endParaRPr lang="en-US" altLang="zh-CN" sz="2400" dirty="0" smtClean="0"/>
          </a:p>
          <a:p>
            <a:pPr lvl="1" indent="-457200" eaLnBrk="1" hangingPunct="1">
              <a:buClr>
                <a:srgbClr val="F50A64"/>
              </a:buClr>
              <a:buAutoNum type="arabicPeriod" startAt="4"/>
            </a:pPr>
            <a:r>
              <a:rPr lang="en-US" altLang="zh-CN" sz="2400" dirty="0" err="1"/>
              <a:t>var</a:t>
            </a:r>
            <a:r>
              <a:rPr lang="en-US" altLang="zh-CN" sz="2400" dirty="0"/>
              <a:t>   </a:t>
            </a:r>
            <a:r>
              <a:rPr lang="en-US" altLang="zh-CN" sz="2400" dirty="0" err="1"/>
              <a:t>ali</a:t>
            </a:r>
            <a:r>
              <a:rPr lang="en-US" altLang="zh-CN" sz="2400" dirty="0"/>
              <a:t>=</a:t>
            </a:r>
            <a:r>
              <a:rPr lang="en-US" altLang="zh-CN" sz="2400" dirty="0" err="1"/>
              <a:t>document.querySelectorAll</a:t>
            </a:r>
            <a:r>
              <a:rPr lang="en-US" altLang="zh-CN" sz="2400" dirty="0"/>
              <a:t>('li');</a:t>
            </a:r>
          </a:p>
          <a:p>
            <a:pPr lvl="1" indent="-457200" eaLnBrk="1" hangingPunct="1">
              <a:buClr>
                <a:srgbClr val="F50A64"/>
              </a:buClr>
              <a:buAutoNum type="arabicPeriod" startAt="4"/>
            </a:pPr>
            <a:r>
              <a:rPr lang="en-US" altLang="zh-CN" sz="2400" dirty="0"/>
              <a:t>for(</a:t>
            </a:r>
            <a:r>
              <a:rPr lang="en-US" altLang="zh-CN" sz="2400" dirty="0" err="1"/>
              <a:t>var</a:t>
            </a:r>
            <a:r>
              <a:rPr lang="en-US" altLang="zh-CN" sz="2400" dirty="0"/>
              <a:t>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=0;i&lt;</a:t>
            </a:r>
            <a:r>
              <a:rPr lang="en-US" altLang="zh-CN" sz="2400" dirty="0" err="1"/>
              <a:t>ali.length;i</a:t>
            </a:r>
            <a:r>
              <a:rPr lang="en-US" altLang="zh-CN" sz="2400" dirty="0"/>
              <a:t>++){</a:t>
            </a:r>
          </a:p>
          <a:p>
            <a:pPr lvl="1" indent="-457200" eaLnBrk="1" hangingPunct="1">
              <a:buClr>
                <a:srgbClr val="F50A64"/>
              </a:buClr>
              <a:buAutoNum type="arabicPeriod" startAt="4"/>
            </a:pPr>
            <a:r>
              <a:rPr lang="en-US" altLang="zh-CN" sz="2400" dirty="0"/>
              <a:t>  </a:t>
            </a:r>
            <a:r>
              <a:rPr lang="en-US" altLang="zh-CN" sz="2400" dirty="0" err="1"/>
              <a:t>ali</a:t>
            </a:r>
            <a:r>
              <a:rPr lang="en-US" altLang="zh-CN" sz="2400" dirty="0"/>
              <a:t>[</a:t>
            </a:r>
            <a:r>
              <a:rPr lang="en-US" altLang="zh-CN" sz="2400" dirty="0" err="1"/>
              <a:t>i</a:t>
            </a:r>
            <a:r>
              <a:rPr lang="en-US" altLang="zh-CN" sz="2400" dirty="0"/>
              <a:t>].</a:t>
            </a:r>
            <a:r>
              <a:rPr lang="en-US" altLang="zh-CN" sz="2400" dirty="0" err="1"/>
              <a:t>onclick</a:t>
            </a:r>
            <a:r>
              <a:rPr lang="en-US" altLang="zh-CN" sz="2400" dirty="0"/>
              <a:t>=function(){</a:t>
            </a:r>
          </a:p>
          <a:p>
            <a:pPr lvl="1" indent="-457200" eaLnBrk="1" hangingPunct="1">
              <a:buClr>
                <a:srgbClr val="F50A64"/>
              </a:buClr>
              <a:buAutoNum type="arabicPeriod" startAt="4"/>
            </a:pPr>
            <a:r>
              <a:rPr lang="en-US" altLang="zh-CN" sz="2400" dirty="0"/>
              <a:t>    console.log(</a:t>
            </a:r>
            <a:r>
              <a:rPr lang="en-US" altLang="zh-CN" sz="2400" dirty="0" err="1"/>
              <a:t>i</a:t>
            </a:r>
            <a:r>
              <a:rPr lang="en-US" altLang="zh-CN" sz="2400" dirty="0" smtClean="0"/>
              <a:t>);     //  </a:t>
            </a:r>
            <a:r>
              <a:rPr lang="zh-CN" altLang="en-US" sz="2400" dirty="0" smtClean="0"/>
              <a:t>每次打印的都是</a:t>
            </a:r>
            <a:r>
              <a:rPr lang="en-US" altLang="zh-CN" sz="2400" dirty="0" smtClean="0"/>
              <a:t>length</a:t>
            </a:r>
            <a:r>
              <a:rPr lang="zh-CN" altLang="en-US" sz="2400" dirty="0" smtClean="0"/>
              <a:t>长度</a:t>
            </a:r>
            <a:endParaRPr lang="en-US" altLang="zh-CN" sz="2400" dirty="0"/>
          </a:p>
          <a:p>
            <a:pPr lvl="1" indent="-457200" eaLnBrk="1" hangingPunct="1">
              <a:buClr>
                <a:srgbClr val="F50A64"/>
              </a:buClr>
              <a:buAutoNum type="arabicPeriod" startAt="4"/>
            </a:pPr>
            <a:r>
              <a:rPr lang="en-US" altLang="zh-CN" sz="2400" dirty="0"/>
              <a:t>  }</a:t>
            </a:r>
          </a:p>
          <a:p>
            <a:pPr lvl="1" indent="-457200" eaLnBrk="1" hangingPunct="1">
              <a:buClr>
                <a:srgbClr val="F50A64"/>
              </a:buClr>
              <a:buAutoNum type="arabicPeriod" startAt="4"/>
            </a:pPr>
            <a:r>
              <a:rPr lang="en-US" altLang="zh-CN" sz="2400" dirty="0"/>
              <a:t>}</a:t>
            </a:r>
            <a:endParaRPr lang="en-US" altLang="zh-CN" sz="2400" dirty="0" smtClean="0"/>
          </a:p>
          <a:p>
            <a:pPr lvl="1" indent="-457200" eaLnBrk="1" hangingPunct="1">
              <a:buClr>
                <a:srgbClr val="F50A64"/>
              </a:buClr>
              <a:buAutoNum type="arabicPeriod" startAt="4"/>
            </a:pPr>
            <a:endParaRPr lang="zh-CN" altLang="en-US" sz="2400" b="0" dirty="0"/>
          </a:p>
          <a:p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603014835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for(let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=0;i&lt;</a:t>
            </a:r>
            <a:r>
              <a:rPr lang="en-US" altLang="zh-CN" sz="2400" dirty="0" err="1"/>
              <a:t>ali.length;i</a:t>
            </a:r>
            <a:r>
              <a:rPr lang="en-US" altLang="zh-CN" sz="2400" dirty="0"/>
              <a:t>++){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  </a:t>
            </a:r>
            <a:r>
              <a:rPr lang="en-US" altLang="zh-CN" sz="2400" dirty="0" err="1"/>
              <a:t>ali</a:t>
            </a:r>
            <a:r>
              <a:rPr lang="en-US" altLang="zh-CN" sz="2400" dirty="0"/>
              <a:t>[</a:t>
            </a:r>
            <a:r>
              <a:rPr lang="en-US" altLang="zh-CN" sz="2400" dirty="0" err="1"/>
              <a:t>i</a:t>
            </a:r>
            <a:r>
              <a:rPr lang="en-US" altLang="zh-CN" sz="2400" dirty="0"/>
              <a:t>].</a:t>
            </a:r>
            <a:r>
              <a:rPr lang="en-US" altLang="zh-CN" sz="2400" dirty="0" err="1"/>
              <a:t>onclick</a:t>
            </a:r>
            <a:r>
              <a:rPr lang="en-US" altLang="zh-CN" sz="2400" dirty="0"/>
              <a:t>=function(){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    console.log(</a:t>
            </a:r>
            <a:r>
              <a:rPr lang="en-US" altLang="zh-CN" sz="2400" dirty="0" err="1"/>
              <a:t>i</a:t>
            </a:r>
            <a:r>
              <a:rPr lang="en-US" altLang="zh-CN" sz="2400" dirty="0" smtClean="0"/>
              <a:t>);      //    </a:t>
            </a:r>
            <a:r>
              <a:rPr lang="zh-CN" altLang="en-US" sz="2400" dirty="0" smtClean="0"/>
              <a:t>打印的都是下标</a:t>
            </a:r>
            <a:endParaRPr lang="en-US" altLang="zh-CN" sz="24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  }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400" dirty="0"/>
              <a:t>}</a:t>
            </a:r>
            <a:endParaRPr lang="zh-CN" altLang="en-US" sz="2400" b="0" dirty="0"/>
          </a:p>
          <a:p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368325503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eaLnBrk="1" hangingPunct="1">
              <a:buClr>
                <a:srgbClr val="F50A64"/>
              </a:buClr>
            </a:pPr>
            <a:r>
              <a:rPr lang="en-US" altLang="zh-CN" b="0" dirty="0" err="1" smtClean="0"/>
              <a:t>Const</a:t>
            </a:r>
            <a:r>
              <a:rPr lang="en-US" altLang="zh-CN" b="0" dirty="0" smtClean="0"/>
              <a:t>  </a:t>
            </a:r>
            <a:r>
              <a:rPr lang="zh-CN" altLang="en-US" b="0" dirty="0" smtClean="0"/>
              <a:t>声明变量与</a:t>
            </a:r>
            <a:r>
              <a:rPr lang="en-US" altLang="zh-CN" b="0" dirty="0" smtClean="0"/>
              <a:t>let  </a:t>
            </a:r>
            <a:r>
              <a:rPr lang="zh-CN" altLang="en-US" b="0" dirty="0" smtClean="0"/>
              <a:t>差不多，但是也有区别</a:t>
            </a:r>
            <a:endParaRPr lang="en-US" altLang="zh-CN" b="0" dirty="0" smtClean="0"/>
          </a:p>
          <a:p>
            <a:pPr marL="0" lvl="1" eaLnBrk="1" hangingPunct="1">
              <a:buClr>
                <a:srgbClr val="F50A64"/>
              </a:buClr>
            </a:pP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b="0" dirty="0" err="1" smtClean="0"/>
              <a:t>Const</a:t>
            </a:r>
            <a:r>
              <a:rPr lang="en-US" altLang="zh-CN" b="0" dirty="0" smtClean="0"/>
              <a:t>  </a:t>
            </a:r>
            <a:r>
              <a:rPr lang="zh-CN" altLang="en-US" b="0" dirty="0" smtClean="0"/>
              <a:t>必须   声明时就应该赋值     </a:t>
            </a:r>
            <a:endParaRPr lang="en-US" altLang="zh-CN" b="0" dirty="0" smtClean="0"/>
          </a:p>
          <a:p>
            <a:pPr marL="0" lvl="1" eaLnBrk="1" hangingPunct="1">
              <a:buClr>
                <a:srgbClr val="F50A64"/>
              </a:buClr>
            </a:pP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r>
              <a:rPr lang="zh-CN" altLang="en-US" b="0" dirty="0" smtClean="0"/>
              <a:t>对于声明的对象 可以进行修改</a:t>
            </a:r>
            <a:endParaRPr lang="en-US" altLang="zh-CN" b="0" dirty="0" smtClean="0"/>
          </a:p>
          <a:p>
            <a:pPr marL="0" lvl="1" eaLnBrk="1" hangingPunct="1">
              <a:buClr>
                <a:srgbClr val="F50A64"/>
              </a:buClr>
            </a:pP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dirty="0" err="1"/>
              <a:t>const</a:t>
            </a:r>
            <a:r>
              <a:rPr lang="en-US" altLang="zh-CN" dirty="0"/>
              <a:t> a={name:123};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dirty="0"/>
              <a:t>a.name=3543;</a:t>
            </a:r>
          </a:p>
          <a:p>
            <a:pPr marL="0" lvl="1" eaLnBrk="1" hangingPunct="1">
              <a:buClr>
                <a:srgbClr val="F50A64"/>
              </a:buClr>
            </a:pP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dirty="0"/>
              <a:t>console.log(a);</a:t>
            </a:r>
            <a:endParaRPr lang="en-US" altLang="zh-CN" b="0" dirty="0" smtClean="0"/>
          </a:p>
          <a:p>
            <a:pPr marL="0" lvl="1" eaLnBrk="1" hangingPunct="1">
              <a:buClr>
                <a:srgbClr val="F50A64"/>
              </a:buClr>
            </a:pPr>
            <a:endParaRPr lang="en-US" altLang="zh-CN" dirty="0"/>
          </a:p>
          <a:p>
            <a:pPr marL="0" lvl="1" eaLnBrk="1" hangingPunct="1">
              <a:buClr>
                <a:srgbClr val="F50A64"/>
              </a:buClr>
            </a:pPr>
            <a:endParaRPr lang="zh-CN" altLang="en-US" b="0" dirty="0"/>
          </a:p>
          <a:p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240260274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>
              <a:buClr>
                <a:srgbClr val="F50A64"/>
              </a:buClr>
            </a:pPr>
            <a:r>
              <a:rPr lang="zh-CN" altLang="en-US" sz="2400" dirty="0"/>
              <a:t> </a:t>
            </a:r>
            <a:r>
              <a:rPr lang="zh-CN" altLang="en-US" sz="2400" dirty="0" smtClean="0"/>
              <a:t>结构赋值</a:t>
            </a:r>
            <a:r>
              <a:rPr lang="zh-CN" altLang="en-US" sz="2400" dirty="0"/>
              <a:t>基本概念</a:t>
            </a:r>
            <a:r>
              <a:rPr lang="zh-CN" altLang="en-US" sz="2400" dirty="0" smtClean="0"/>
              <a:t>：</a:t>
            </a:r>
            <a:endParaRPr lang="en-US" altLang="zh-CN" sz="2400" dirty="0" smtClean="0"/>
          </a:p>
          <a:p>
            <a:pPr marL="0" lvl="1" eaLnBrk="1" hangingPunct="1">
              <a:buClr>
                <a:srgbClr val="F50A64"/>
              </a:buClr>
            </a:pPr>
            <a:r>
              <a:rPr lang="zh-CN" altLang="en-US" sz="2400" dirty="0" smtClean="0"/>
              <a:t>*    </a:t>
            </a:r>
            <a:r>
              <a:rPr lang="zh-CN" altLang="en-US" sz="2400" dirty="0"/>
              <a:t>本质上就是一种匹配模式，只要等号两边的模式相同，那么左边的变量就可以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zh-CN" altLang="en-US" sz="2400" dirty="0"/>
              <a:t> *    被赋予对应的值。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zh-CN" altLang="en-US" sz="2400" dirty="0"/>
              <a:t> * 结构赋值主要分为：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zh-CN" altLang="en-US" sz="2400" dirty="0"/>
              <a:t> *    </a:t>
            </a:r>
            <a:r>
              <a:rPr lang="en-US" altLang="zh-CN" sz="2400" dirty="0"/>
              <a:t>1 </a:t>
            </a:r>
            <a:r>
              <a:rPr lang="zh-CN" altLang="en-US" sz="2400" dirty="0"/>
              <a:t>数组的解构赋值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zh-CN" altLang="en-US" sz="2400" dirty="0"/>
              <a:t> *    </a:t>
            </a:r>
            <a:r>
              <a:rPr lang="en-US" altLang="zh-CN" sz="2400" dirty="0"/>
              <a:t>2 </a:t>
            </a:r>
            <a:r>
              <a:rPr lang="zh-CN" altLang="en-US" sz="2400" dirty="0"/>
              <a:t>对象的结构赋值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zh-CN" altLang="en-US" sz="2400" dirty="0"/>
              <a:t> *    </a:t>
            </a:r>
            <a:r>
              <a:rPr lang="en-US" altLang="zh-CN" sz="2400" dirty="0"/>
              <a:t>3 </a:t>
            </a:r>
            <a:r>
              <a:rPr lang="zh-CN" altLang="en-US" sz="2400" dirty="0"/>
              <a:t>基本类型的解构赋值</a:t>
            </a:r>
            <a:endParaRPr lang="zh-CN" altLang="en-US" sz="2400" b="0" dirty="0"/>
          </a:p>
          <a:p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4016020951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3"/>
          <p:cNvSpPr>
            <a:spLocks noGrp="1"/>
          </p:cNvSpPr>
          <p:nvPr>
            <p:ph type="body" sz="quarter" idx="11"/>
          </p:nvPr>
        </p:nvSpPr>
        <p:spPr bwMode="auto">
          <a:xfrm>
            <a:off x="1476375" y="225425"/>
            <a:ext cx="6753225" cy="9144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ES6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7650" name="文本占位符 2"/>
          <p:cNvSpPr>
            <a:spLocks noGrp="1"/>
          </p:cNvSpPr>
          <p:nvPr>
            <p:ph type="body" sz="quarter" idx="10"/>
          </p:nvPr>
        </p:nvSpPr>
        <p:spPr bwMode="auto">
          <a:xfrm>
            <a:off x="191344" y="1484784"/>
            <a:ext cx="11881319" cy="4968551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lvl="1" eaLnBrk="1" hangingPunct="1">
              <a:buClr>
                <a:srgbClr val="F50A64"/>
              </a:buClr>
            </a:pPr>
            <a:r>
              <a:rPr lang="en-US" altLang="zh-CN" sz="2800" dirty="0"/>
              <a:t>// let a = 1;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800" dirty="0"/>
              <a:t>// let b = 2;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800" dirty="0"/>
              <a:t>// let c = 3;</a:t>
            </a:r>
          </a:p>
          <a:p>
            <a:pPr marL="0" lvl="1" eaLnBrk="1" hangingPunct="1">
              <a:buClr>
                <a:srgbClr val="F50A64"/>
              </a:buClr>
            </a:pPr>
            <a:endParaRPr lang="en-US" altLang="zh-CN" sz="2800" dirty="0"/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800" dirty="0"/>
              <a:t>// let [a, b, c] = [1, 2, 3];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800" dirty="0"/>
              <a:t>// </a:t>
            </a:r>
          </a:p>
          <a:p>
            <a:pPr marL="0" lvl="1" eaLnBrk="1" hangingPunct="1">
              <a:buClr>
                <a:srgbClr val="F50A64"/>
              </a:buClr>
            </a:pPr>
            <a:r>
              <a:rPr lang="en-US" altLang="zh-CN" sz="2800" dirty="0"/>
              <a:t>// console.log(a, b, c);</a:t>
            </a:r>
            <a:endParaRPr lang="zh-CN" altLang="en-US" sz="2800" b="0" dirty="0"/>
          </a:p>
          <a:p>
            <a:endParaRPr lang="zh-CN" altLang="en-US" b="0" dirty="0"/>
          </a:p>
          <a:p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30725165"/>
      </p:ext>
    </p:extLst>
  </p:cSld>
  <p:clrMapOvr>
    <a:masterClrMapping/>
  </p:clrMapOvr>
  <p:transition spd="med"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267D2451-FB1E-4736-A133-1CCBA098A09D}" vid="{8593CB9E-865E-4FFC-8349-BBDDF8C5BE1F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模板</Template>
  <TotalTime>6587</TotalTime>
  <Words>1844</Words>
  <Application>Microsoft Office PowerPoint</Application>
  <PresentationFormat>宽屏</PresentationFormat>
  <Paragraphs>329</Paragraphs>
  <Slides>47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47</vt:i4>
      </vt:variant>
    </vt:vector>
  </HeadingPairs>
  <TitlesOfParts>
    <vt:vector size="58" baseType="lpstr">
      <vt:lpstr>隶书</vt:lpstr>
      <vt:lpstr>宋体</vt:lpstr>
      <vt:lpstr>微软雅黑</vt:lpstr>
      <vt:lpstr>Arial</vt:lpstr>
      <vt:lpstr>Calibri</vt:lpstr>
      <vt:lpstr>Century Gothic</vt:lpstr>
      <vt:lpstr>Consolas</vt:lpstr>
      <vt:lpstr>Wingdings</vt:lpstr>
      <vt:lpstr>Wingdings 3</vt:lpstr>
      <vt:lpstr>1_Android演示文档标题03</vt:lpstr>
      <vt:lpstr>Android演示文档标题03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Yuanc</dc:creator>
  <cp:lastModifiedBy>suyanxiang</cp:lastModifiedBy>
  <cp:revision>1515</cp:revision>
  <dcterms:created xsi:type="dcterms:W3CDTF">2014-09-15T13:36:00Z</dcterms:created>
  <dcterms:modified xsi:type="dcterms:W3CDTF">2018-03-19T12:54:59Z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2052-10.1.0.5458</vt:lpwstr>
  </property>
</Properties>
</file>

<file path=docProps/thumbnail.jpeg>
</file>